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1"/>
  </p:notesMasterIdLst>
  <p:handoutMasterIdLst>
    <p:handoutMasterId r:id="rId62"/>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5" r:id="rId18"/>
    <p:sldId id="1206" r:id="rId19"/>
    <p:sldId id="1207" r:id="rId20"/>
    <p:sldId id="1209" r:id="rId21"/>
    <p:sldId id="1210" r:id="rId22"/>
    <p:sldId id="1208" r:id="rId23"/>
    <p:sldId id="1250" r:id="rId24"/>
    <p:sldId id="1214" r:id="rId25"/>
    <p:sldId id="1215" r:id="rId26"/>
    <p:sldId id="1216" r:id="rId27"/>
    <p:sldId id="1251" r:id="rId28"/>
    <p:sldId id="1217" r:id="rId29"/>
    <p:sldId id="1218" r:id="rId30"/>
    <p:sldId id="1219" r:id="rId31"/>
    <p:sldId id="1211" r:id="rId32"/>
    <p:sldId id="1261" r:id="rId33"/>
    <p:sldId id="1222" r:id="rId34"/>
    <p:sldId id="1223" r:id="rId35"/>
    <p:sldId id="1224" r:id="rId36"/>
    <p:sldId id="1262" r:id="rId37"/>
    <p:sldId id="1227" r:id="rId38"/>
    <p:sldId id="1228" r:id="rId39"/>
    <p:sldId id="1252" r:id="rId40"/>
    <p:sldId id="1233" r:id="rId41"/>
    <p:sldId id="1236" r:id="rId42"/>
    <p:sldId id="1259" r:id="rId43"/>
    <p:sldId id="1237" r:id="rId44"/>
    <p:sldId id="1238" r:id="rId45"/>
    <p:sldId id="1239" r:id="rId46"/>
    <p:sldId id="1240" r:id="rId47"/>
    <p:sldId id="1241" r:id="rId48"/>
    <p:sldId id="1242" r:id="rId49"/>
    <p:sldId id="1213" r:id="rId50"/>
    <p:sldId id="1243" r:id="rId51"/>
    <p:sldId id="1244" r:id="rId52"/>
    <p:sldId id="1245" r:id="rId53"/>
    <p:sldId id="1246" r:id="rId54"/>
    <p:sldId id="1253" r:id="rId55"/>
    <p:sldId id="1254" r:id="rId56"/>
    <p:sldId id="1255" r:id="rId57"/>
    <p:sldId id="1258" r:id="rId58"/>
    <p:sldId id="1247" r:id="rId59"/>
    <p:sldId id="1260" r:id="rId60"/>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1"/>
    <p:restoredTop sz="88437"/>
  </p:normalViewPr>
  <p:slideViewPr>
    <p:cSldViewPr>
      <p:cViewPr varScale="1">
        <p:scale>
          <a:sx n="119" d="100"/>
          <a:sy n="119" d="100"/>
        </p:scale>
        <p:origin x="65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endParaRPr lang="en-GB" b="0" i="0" u="none" strike="noStrike"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a two-tailed p-value of </a:t>
            </a:r>
            <a:r>
              <a:rPr lang="en-GB" b="0" i="0" u="none" strike="noStrike" dirty="0">
                <a:solidFill>
                  <a:srgbClr val="000000"/>
                </a:solidFill>
                <a:effectLst/>
              </a:rPr>
              <a:t>0.0050</a:t>
            </a:r>
            <a:r>
              <a:rPr lang="en-GB" b="0" i="0" u="none" strike="noStrike" dirty="0">
                <a:solidFill>
                  <a:srgbClr val="000000"/>
                </a:solidFill>
                <a:effectLst/>
                <a:latin typeface="-webkit-standard"/>
              </a:rPr>
              <a:t> corresponds to approximately </a:t>
            </a:r>
            <a:r>
              <a:rPr lang="en-GB" b="0" i="0" u="none" strike="noStrike" dirty="0">
                <a:solidFill>
                  <a:srgbClr val="000000"/>
                </a:solidFill>
                <a:effectLst/>
              </a:rPr>
              <a:t>±2.807</a:t>
            </a:r>
            <a:r>
              <a:rPr lang="el-GR" b="0" i="0" u="none" strike="noStrike" dirty="0">
                <a:solidFill>
                  <a:srgbClr val="000000"/>
                </a:solidFill>
                <a:effectLst/>
              </a:rPr>
              <a:t>σ</a:t>
            </a:r>
            <a:r>
              <a:rPr lang="el-GR" b="0" i="0" u="none" strike="noStrike" dirty="0">
                <a:solidFill>
                  <a:srgbClr val="000000"/>
                </a:solidFill>
                <a:effectLst/>
                <a:latin typeface="-webkit-standard"/>
              </a:rPr>
              <a:t>.</a:t>
            </a:r>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38</a:t>
            </a:fld>
            <a:endParaRPr lang="en-GB" altLang="en-US" dirty="0"/>
          </a:p>
        </p:txBody>
      </p:sp>
    </p:spTree>
    <p:extLst>
      <p:ext uri="{BB962C8B-B14F-4D97-AF65-F5344CB8AC3E}">
        <p14:creationId xmlns:p14="http://schemas.microsoft.com/office/powerpoint/2010/main" val="247911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44</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45</a:t>
            </a:fld>
            <a:endParaRPr lang="en-GB" altLang="en-US" dirty="0"/>
          </a:p>
        </p:txBody>
      </p:sp>
    </p:spTree>
    <p:extLst>
      <p:ext uri="{BB962C8B-B14F-4D97-AF65-F5344CB8AC3E}">
        <p14:creationId xmlns:p14="http://schemas.microsoft.com/office/powerpoint/2010/main" val="401389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Picture 1" descr="Logo PMS Blue">
            <a:extLst>
              <a:ext uri="{FF2B5EF4-FFF2-40B4-BE49-F238E27FC236}">
                <a16:creationId xmlns:a16="http://schemas.microsoft.com/office/drawing/2014/main" id="{575700AB-8772-C71D-094A-092D60B7262E}"/>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pPr>
                <a:spcBef>
                  <a:spcPct val="0"/>
                </a:spcBef>
                <a:buFontTx/>
                <a:buNone/>
              </a:pPr>
              <a:t>1</a:t>
            </a:fld>
            <a:endParaRPr lang="en-GB" altLang="en-US" sz="1400" dirty="0"/>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2">
            <a:extLst>
              <a:ext uri="{FF2B5EF4-FFF2-40B4-BE49-F238E27FC236}">
                <a16:creationId xmlns:a16="http://schemas.microsoft.com/office/drawing/2014/main" id="{D17AB88A-5A46-BBDF-8F0B-C84C28A847F5}"/>
              </a:ext>
            </a:extLst>
          </p:cNvPr>
          <p:cNvSpPr txBox="1">
            <a:spLocks noChangeArrowheads="1"/>
          </p:cNvSpPr>
          <p:nvPr/>
        </p:nvSpPr>
        <p:spPr bwMode="auto">
          <a:xfrm>
            <a:off x="983432" y="1700808"/>
            <a:ext cx="80648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Probability and Information Theory</a:t>
            </a: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17317ADA-46B8-3124-3DF8-8FB2C2DE4B9C}"/>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2" name="Picture 1" descr="A colorful letters and numbers&#10;&#10;Description automatically generated">
            <a:extLst>
              <a:ext uri="{FF2B5EF4-FFF2-40B4-BE49-F238E27FC236}">
                <a16:creationId xmlns:a16="http://schemas.microsoft.com/office/drawing/2014/main" id="{B14AAF70-CE4C-8CCE-B21B-EA26D739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as: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2849880"/>
            <a:ext cx="7818120" cy="115824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1775520" y="4725144"/>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3417303" y="4725144"/>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6528048" y="4725144"/>
            <a:ext cx="1489591" cy="1425734"/>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7651373" y="4700393"/>
            <a:ext cx="1489591" cy="1425734"/>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a:t>
                </a:r>
                <a:r>
                  <a:rPr lang="en-GB" dirty="0"/>
                  <a:t>follows</a:t>
                </a:r>
                <a:r>
                  <a:rPr lang="en-GB" dirty="0">
                    <a:effectLst/>
                  </a:rPr>
                  <a:t>:</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25" y="1268414"/>
            <a:ext cx="6088678" cy="829355"/>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25" y="3841231"/>
            <a:ext cx="6088678" cy="892582"/>
          </a:xfrm>
          <a:prstGeom prst="rect">
            <a:avLst/>
          </a:prstGeom>
        </p:spPr>
      </p:pic>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Let’s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1164755" y="6274615"/>
            <a:ext cx="5486400"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711201" y="6266578"/>
            <a:ext cx="5486400"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74" y="2258040"/>
            <a:ext cx="5596122" cy="1427976"/>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4454218" y="3863167"/>
            <a:ext cx="1489591" cy="1425734"/>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5577543" y="3838416"/>
            <a:ext cx="1489591" cy="1425734"/>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5750362" y="4553361"/>
            <a:ext cx="2160240" cy="86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7825542" y="5347351"/>
            <a:ext cx="902811" cy="369332"/>
          </a:xfrm>
          <a:prstGeom prst="rect">
            <a:avLst/>
          </a:prstGeom>
          <a:noFill/>
        </p:spPr>
        <p:txBody>
          <a:bodyPr wrap="none" rtlCol="0">
            <a:spAutoFit/>
          </a:bodyPr>
          <a:lstStyle/>
          <a:p>
            <a:r>
              <a:rPr lang="en-GB" dirty="0"/>
              <a:t>p(A,B) </a:t>
            </a:r>
          </a:p>
        </p:txBody>
      </p:sp>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3257248" y="2478495"/>
                <a:ext cx="5152500" cy="1344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𝐴</m:t>
                          </m:r>
                        </m:e>
                        <m:e>
                          <m:r>
                            <a:rPr lang="en-GB" sz="3840" i="1">
                              <a:latin typeface="Cambria Math" panose="02040503050406030204" pitchFamily="18" charset="0"/>
                            </a:rPr>
                            <m:t>𝐵</m:t>
                          </m:r>
                        </m:e>
                      </m:d>
                      <m:r>
                        <a:rPr lang="el-GR" sz="3840" i="1">
                          <a:latin typeface="Cambria Math" panose="02040503050406030204" pitchFamily="18" charset="0"/>
                        </a:rPr>
                        <m:t>=</m:t>
                      </m:r>
                      <m:f>
                        <m:fPr>
                          <m:ctrlPr>
                            <a:rPr lang="el-GR" sz="3840" i="1">
                              <a:latin typeface="Cambria Math" panose="02040503050406030204" pitchFamily="18" charset="0"/>
                            </a:rPr>
                          </m:ctrlPr>
                        </m:fPr>
                        <m:num>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𝐵</m:t>
                              </m:r>
                            </m:e>
                            <m:e>
                              <m:r>
                                <a:rPr lang="en-GB" sz="3840" i="1">
                                  <a:latin typeface="Cambria Math" panose="02040503050406030204" pitchFamily="18" charset="0"/>
                                </a:rPr>
                                <m:t>𝐴</m:t>
                              </m:r>
                            </m:e>
                          </m:d>
                          <m:r>
                            <a:rPr lang="en-GB" sz="3840" i="1">
                              <a:latin typeface="Cambria Math" panose="02040503050406030204" pitchFamily="18" charset="0"/>
                            </a:rPr>
                            <m:t>. </m:t>
                          </m:r>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𝐴</m:t>
                          </m:r>
                          <m:r>
                            <a:rPr lang="en-GB" sz="3840" i="1">
                              <a:latin typeface="Cambria Math" panose="02040503050406030204" pitchFamily="18" charset="0"/>
                            </a:rPr>
                            <m:t>)</m:t>
                          </m:r>
                        </m:num>
                        <m:den>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𝐵</m:t>
                          </m:r>
                          <m:r>
                            <a:rPr lang="en-GB" sz="3840" i="1">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3257248" y="2478495"/>
                <a:ext cx="5152500" cy="1344086"/>
              </a:xfrm>
              <a:prstGeom prst="rect">
                <a:avLst/>
              </a:prstGeom>
              <a:blipFill>
                <a:blip r:embed="rId2"/>
                <a:stretch>
                  <a:fillRect r="-737" b="-1320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1689110" y="173960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4364971" y="126876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7737783" y="1268760"/>
            <a:ext cx="1085327" cy="73517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5200074" y="4315501"/>
            <a:ext cx="2146978" cy="73517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the Bayes rule, also called the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160" y="2865120"/>
            <a:ext cx="8869680" cy="1127760"/>
          </a:xfrm>
          <a:prstGeom prst="rect">
            <a:avLst/>
          </a:prstGeom>
        </p:spPr>
      </p:pic>
    </p:spTree>
    <p:extLst>
      <p:ext uri="{BB962C8B-B14F-4D97-AF65-F5344CB8AC3E}">
        <p14:creationId xmlns:p14="http://schemas.microsoft.com/office/powerpoint/2010/main" val="28288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t>
            </a:r>
            <a:r>
              <a:rPr lang="en-GB" dirty="0"/>
              <a:t>is in their 50s, and you decide to have a medical test for diagnosing </a:t>
            </a:r>
            <a:r>
              <a:rPr lang="en-GB" dirty="0">
                <a:effectLst/>
              </a:rPr>
              <a:t>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that if a patient has the disease, the test will be positive with a probability of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2160" dirty="0"/>
              <a:t>Many people conclude they are, therefore, 80% likely to have the neurological condition. </a:t>
            </a:r>
            <a:r>
              <a:rPr lang="en-GB" sz="2160" dirty="0">
                <a:solidFill>
                  <a:srgbClr val="FF0000"/>
                </a:solidFill>
              </a:rPr>
              <a:t>But this is not true</a:t>
            </a:r>
            <a:r>
              <a:rPr lang="en-GB" sz="2160" dirty="0"/>
              <a:t>! It ignores the prior probability of having the disease in the given age group, which is quite low (e.g., let’s assume for this example it is 0.004 – </a:t>
            </a:r>
            <a:r>
              <a:rPr lang="en-GB" sz="2160" dirty="0">
                <a:solidFill>
                  <a:srgbClr val="FF0000"/>
                </a:solidFill>
              </a:rPr>
              <a:t>warning: this is not a clinically verified number and only an example to explain the concept of conditional probability</a:t>
            </a:r>
            <a:r>
              <a:rPr lang="en-GB" sz="2160" dirty="0"/>
              <a:t>):</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2" y="2737723"/>
            <a:ext cx="3890939" cy="83087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067" y="6001890"/>
            <a:ext cx="3110746" cy="677045"/>
          </a:xfrm>
          <a:prstGeom prst="rect">
            <a:avLst/>
          </a:prstGeom>
        </p:spPr>
      </p:pic>
    </p:spTree>
    <p:extLst>
      <p:ext uri="{BB962C8B-B14F-4D97-AF65-F5344CB8AC3E}">
        <p14:creationId xmlns:p14="http://schemas.microsoft.com/office/powerpoint/2010/main" val="884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2160" dirty="0"/>
              <a:t>Ignoring this prior is called the </a:t>
            </a:r>
            <a:r>
              <a:rPr lang="en-GB" sz="2160" dirty="0">
                <a:solidFill>
                  <a:srgbClr val="FF0000"/>
                </a:solidFill>
              </a:rPr>
              <a:t>base rate fallacy</a:t>
            </a:r>
            <a:r>
              <a:rPr lang="en-GB" sz="2160" dirty="0"/>
              <a:t>. We also need to take into account the fact that the test may be a false positive or false alarm. Unfortunately, such false positives are quite likely (for example, due to the screening technology):</a:t>
            </a:r>
          </a:p>
          <a:p>
            <a:pPr marL="0" indent="0">
              <a:buNone/>
            </a:pPr>
            <a:endParaRPr lang="en-GB" sz="2160" dirty="0"/>
          </a:p>
          <a:p>
            <a:r>
              <a:rPr lang="en-GB" sz="2160" dirty="0"/>
              <a:t>Combining these three terms using the Bayes rule, we can compute the correct answer as follows:</a:t>
            </a:r>
          </a:p>
          <a:p>
            <a:endParaRPr lang="en-GB" sz="2160" dirty="0"/>
          </a:p>
          <a:p>
            <a:endParaRPr lang="en-GB" sz="2160" dirty="0"/>
          </a:p>
          <a:p>
            <a:endParaRPr lang="en-GB" sz="2160" dirty="0"/>
          </a:p>
          <a:p>
            <a:r>
              <a:rPr lang="en-GB" sz="2160" dirty="0"/>
              <a:t>where p(y = 0) = 1 − p(y = 1) = 0.996. In other words, if the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22" y="2343514"/>
            <a:ext cx="3443005" cy="67816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872641"/>
            <a:ext cx="6762869" cy="1174603"/>
          </a:xfrm>
          <a:prstGeom prst="rect">
            <a:avLst/>
          </a:prstGeom>
        </p:spPr>
      </p:pic>
    </p:spTree>
    <p:extLst>
      <p:ext uri="{BB962C8B-B14F-4D97-AF65-F5344CB8AC3E}">
        <p14:creationId xmlns:p14="http://schemas.microsoft.com/office/powerpoint/2010/main" val="89435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73" y="1431032"/>
            <a:ext cx="3372481" cy="72016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219" y="2346928"/>
            <a:ext cx="3168299" cy="689572"/>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638" y="3232230"/>
            <a:ext cx="3699836" cy="7287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37" y="4117531"/>
            <a:ext cx="9140350" cy="1587534"/>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422" y="2679501"/>
            <a:ext cx="5185861" cy="92231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1775520" y="4465915"/>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3417303" y="4465915"/>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417685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1775520" y="2737723"/>
            <a:ext cx="0" cy="233305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1775520" y="5057386"/>
            <a:ext cx="3715613" cy="133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948339" y="5220255"/>
            <a:ext cx="304892" cy="350865"/>
          </a:xfrm>
          <a:prstGeom prst="rect">
            <a:avLst/>
          </a:prstGeom>
          <a:noFill/>
        </p:spPr>
        <p:txBody>
          <a:bodyPr wrap="none" rtlCol="0">
            <a:spAutoFit/>
          </a:bodyPr>
          <a:lstStyle/>
          <a:p>
            <a:r>
              <a:rPr lang="en-GB" sz="168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2466797" y="5220254"/>
            <a:ext cx="304892" cy="350865"/>
          </a:xfrm>
          <a:prstGeom prst="rect">
            <a:avLst/>
          </a:prstGeom>
          <a:noFill/>
        </p:spPr>
        <p:txBody>
          <a:bodyPr wrap="none" rtlCol="0">
            <a:spAutoFit/>
          </a:bodyPr>
          <a:lstStyle/>
          <a:p>
            <a:r>
              <a:rPr lang="en-GB" sz="168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3043422" y="5220254"/>
            <a:ext cx="304892" cy="350865"/>
          </a:xfrm>
          <a:prstGeom prst="rect">
            <a:avLst/>
          </a:prstGeom>
          <a:noFill/>
        </p:spPr>
        <p:txBody>
          <a:bodyPr wrap="none" rtlCol="0">
            <a:spAutoFit/>
          </a:bodyPr>
          <a:lstStyle/>
          <a:p>
            <a:r>
              <a:rPr lang="en-GB" sz="168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3650677" y="5220251"/>
            <a:ext cx="304892" cy="350865"/>
          </a:xfrm>
          <a:prstGeom prst="rect">
            <a:avLst/>
          </a:prstGeom>
          <a:noFill/>
        </p:spPr>
        <p:txBody>
          <a:bodyPr wrap="none" rtlCol="0">
            <a:spAutoFit/>
          </a:bodyPr>
          <a:lstStyle/>
          <a:p>
            <a:r>
              <a:rPr lang="en-GB" sz="168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4194989" y="5220253"/>
            <a:ext cx="304892" cy="350865"/>
          </a:xfrm>
          <a:prstGeom prst="rect">
            <a:avLst/>
          </a:prstGeom>
          <a:noFill/>
        </p:spPr>
        <p:txBody>
          <a:bodyPr wrap="none" rtlCol="0">
            <a:spAutoFit/>
          </a:bodyPr>
          <a:lstStyle/>
          <a:p>
            <a:r>
              <a:rPr lang="en-GB" sz="168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4713447" y="5220251"/>
            <a:ext cx="304892" cy="350865"/>
          </a:xfrm>
          <a:prstGeom prst="rect">
            <a:avLst/>
          </a:prstGeom>
          <a:noFill/>
        </p:spPr>
        <p:txBody>
          <a:bodyPr wrap="none" rtlCol="0">
            <a:spAutoFit/>
          </a:bodyPr>
          <a:lstStyle/>
          <a:p>
            <a:r>
              <a:rPr lang="en-GB" sz="168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948339"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2466797"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3043422"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3626014"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4202639"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4760575" y="4279699"/>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1058128" y="4121934"/>
            <a:ext cx="543739" cy="313932"/>
          </a:xfrm>
          <a:prstGeom prst="rect">
            <a:avLst/>
          </a:prstGeom>
          <a:noFill/>
        </p:spPr>
        <p:txBody>
          <a:bodyPr wrap="none" rtlCol="0">
            <a:spAutoFit/>
          </a:bodyPr>
          <a:lstStyle/>
          <a:p>
            <a:r>
              <a:rPr lang="en-GB" sz="144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1706611" y="4288134"/>
            <a:ext cx="6891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5466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6335357" y="2596944"/>
            <a:ext cx="4276166" cy="3032304"/>
          </a:xfrm>
          <a:prstGeom prst="rect">
            <a:avLst/>
          </a:prstGeom>
        </p:spPr>
      </p:pic>
    </p:spTree>
    <p:extLst>
      <p:ext uri="{BB962C8B-B14F-4D97-AF65-F5344CB8AC3E}">
        <p14:creationId xmlns:p14="http://schemas.microsoft.com/office/powerpoint/2010/main" val="387176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265170"/>
            <a:ext cx="3931920" cy="97536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531" y="5269547"/>
            <a:ext cx="3962400" cy="640080"/>
          </a:xfrm>
          <a:prstGeom prst="rect">
            <a:avLst/>
          </a:prstGeom>
        </p:spPr>
      </p:pic>
    </p:spTree>
    <p:extLst>
      <p:ext uri="{BB962C8B-B14F-4D97-AF65-F5344CB8AC3E}">
        <p14:creationId xmlns:p14="http://schemas.microsoft.com/office/powerpoint/2010/main" val="138915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4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911" y="1953719"/>
            <a:ext cx="4549806" cy="2954566"/>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229" y="1790698"/>
            <a:ext cx="4553476" cy="3157865"/>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824409" y="6088397"/>
            <a:ext cx="2050946" cy="313932"/>
          </a:xfrm>
          <a:prstGeom prst="rect">
            <a:avLst/>
          </a:prstGeom>
          <a:noFill/>
        </p:spPr>
        <p:txBody>
          <a:bodyPr wrap="none" rtlCol="0">
            <a:spAutoFit/>
          </a:bodyPr>
          <a:lstStyle/>
          <a:p>
            <a:r>
              <a:rPr lang="en-GB" sz="1440" dirty="0"/>
              <a:t>Code: </a:t>
            </a:r>
            <a:r>
              <a:rPr lang="en-GB" sz="1440" dirty="0" err="1"/>
              <a:t>PDF_CDF.ipynb</a:t>
            </a:r>
            <a:endParaRPr lang="en-GB" sz="144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063" y="5988915"/>
            <a:ext cx="566023" cy="61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a:t>
                </a:r>
                <a:r>
                  <a:rPr lang="en-GB" dirty="0"/>
                  <a:t>non-shaded </a:t>
                </a:r>
                <a:r>
                  <a:rPr lang="en-GB" dirty="0">
                    <a:effectLst/>
                  </a:rPr>
                  <a:t>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xmlns="">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350" y="1241466"/>
            <a:ext cx="4114800" cy="2819400"/>
          </a:xfrm>
          <a:prstGeom prst="rect">
            <a:avLst/>
          </a:prstGeom>
        </p:spPr>
      </p:pic>
    </p:spTree>
    <p:extLst>
      <p:ext uri="{BB962C8B-B14F-4D97-AF65-F5344CB8AC3E}">
        <p14:creationId xmlns:p14="http://schemas.microsoft.com/office/powerpoint/2010/main" val="932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579" y="2849880"/>
            <a:ext cx="3383280" cy="57912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3935760" y="4720907"/>
            <a:ext cx="3291840" cy="579120"/>
          </a:xfrm>
          <a:prstGeom prst="rect">
            <a:avLst/>
          </a:prstGeom>
        </p:spPr>
      </p:pic>
    </p:spTree>
    <p:extLst>
      <p:ext uri="{BB962C8B-B14F-4D97-AF65-F5344CB8AC3E}">
        <p14:creationId xmlns:p14="http://schemas.microsoft.com/office/powerpoint/2010/main" val="183349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this series, we will show (some of) the concepts in the mathematical form to help you become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9678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a:t>
                </a:r>
                <a:r>
                  <a:rPr lang="en-GB" dirty="0"/>
                  <a:t>variable with a </a:t>
                </a:r>
                <a:r>
                  <a:rPr lang="en-GB" dirty="0">
                    <a:effectLst/>
                  </a:rPr>
                  <a:t>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Probability </a:t>
                </a:r>
                <a:r>
                  <a:rPr lang="en-GB" dirty="0"/>
                  <a:t>Mass Function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3363010"/>
            <a:ext cx="5073478" cy="777686"/>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701" y="4122370"/>
            <a:ext cx="4908790" cy="930086"/>
          </a:xfrm>
          <a:prstGeom prst="rect">
            <a:avLst/>
          </a:prstGeom>
        </p:spPr>
      </p:pic>
    </p:spTree>
    <p:extLst>
      <p:ext uri="{BB962C8B-B14F-4D97-AF65-F5344CB8AC3E}">
        <p14:creationId xmlns:p14="http://schemas.microsoft.com/office/powerpoint/2010/main" val="504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2436-C9E3-B689-ED6F-95E2388466CB}"/>
              </a:ext>
            </a:extLst>
          </p:cNvPr>
          <p:cNvSpPr>
            <a:spLocks noGrp="1"/>
          </p:cNvSpPr>
          <p:nvPr>
            <p:ph type="title"/>
          </p:nvPr>
        </p:nvSpPr>
        <p:spPr/>
        <p:txBody>
          <a:bodyPr/>
          <a:lstStyle/>
          <a:p>
            <a:r>
              <a:rPr lang="en-GB" dirty="0"/>
              <a:t>PMF, PDF, CDF</a:t>
            </a:r>
          </a:p>
        </p:txBody>
      </p:sp>
      <p:sp>
        <p:nvSpPr>
          <p:cNvPr id="3" name="Slide Number Placeholder 2">
            <a:extLst>
              <a:ext uri="{FF2B5EF4-FFF2-40B4-BE49-F238E27FC236}">
                <a16:creationId xmlns:a16="http://schemas.microsoft.com/office/drawing/2014/main" id="{7910BCD7-9A4B-453E-DE8F-23FB7AC87E28}"/>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5" name="Picture 4" descr="A screenshot of a computer&#10;&#10;Description automatically generated">
            <a:extLst>
              <a:ext uri="{FF2B5EF4-FFF2-40B4-BE49-F238E27FC236}">
                <a16:creationId xmlns:a16="http://schemas.microsoft.com/office/drawing/2014/main" id="{9582D947-AC41-E623-72D2-BE8872F4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899" y="1797050"/>
            <a:ext cx="8081409" cy="2784078"/>
          </a:xfrm>
          <a:prstGeom prst="rect">
            <a:avLst/>
          </a:prstGeom>
        </p:spPr>
      </p:pic>
    </p:spTree>
    <p:extLst>
      <p:ext uri="{BB962C8B-B14F-4D97-AF65-F5344CB8AC3E}">
        <p14:creationId xmlns:p14="http://schemas.microsoft.com/office/powerpoint/2010/main" val="3179559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Tree>
    <p:extLst>
      <p:ext uri="{BB962C8B-B14F-4D97-AF65-F5344CB8AC3E}">
        <p14:creationId xmlns:p14="http://schemas.microsoft.com/office/powerpoint/2010/main" val="19888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(the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800068"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291" y="2651314"/>
            <a:ext cx="4724400" cy="1859280"/>
          </a:xfrm>
          <a:prstGeom prst="rect">
            <a:avLst/>
          </a:prstGeom>
        </p:spPr>
      </p:pic>
    </p:spTree>
    <p:extLst>
      <p:ext uri="{BB962C8B-B14F-4D97-AF65-F5344CB8AC3E}">
        <p14:creationId xmlns:p14="http://schemas.microsoft.com/office/powerpoint/2010/main" val="1798683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8" y="3855880"/>
            <a:ext cx="6644640" cy="2453640"/>
          </a:xfrm>
          <a:prstGeom prst="rect">
            <a:avLst/>
          </a:prstGeom>
        </p:spPr>
      </p:pic>
    </p:spTree>
    <p:extLst>
      <p:ext uri="{BB962C8B-B14F-4D97-AF65-F5344CB8AC3E}">
        <p14:creationId xmlns:p14="http://schemas.microsoft.com/office/powerpoint/2010/main" val="203839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5FDC-25D8-3043-B5FC-1B38BC499A5B}"/>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5874F5D-2A84-8B0D-41EB-4316868972C1}"/>
              </a:ext>
            </a:extLst>
          </p:cNvPr>
          <p:cNvSpPr>
            <a:spLocks noGrp="1"/>
          </p:cNvSpPr>
          <p:nvPr>
            <p:ph idx="1"/>
          </p:nvPr>
        </p:nvSpPr>
        <p:spPr/>
        <p:txBody>
          <a:bodyPr/>
          <a:lstStyle/>
          <a:p>
            <a:r>
              <a:rPr lang="en-GB" b="0" i="0" u="none" strike="noStrike" dirty="0">
                <a:solidFill>
                  <a:srgbClr val="000000"/>
                </a:solidFill>
                <a:effectLst/>
              </a:rPr>
              <a:t>Imagine a medical study categori</a:t>
            </a:r>
            <a:r>
              <a:rPr lang="en-GB" dirty="0">
                <a:solidFill>
                  <a:srgbClr val="000000"/>
                </a:solidFill>
              </a:rPr>
              <a:t>s</a:t>
            </a:r>
            <a:r>
              <a:rPr lang="en-GB" b="0" i="0" u="none" strike="noStrike" dirty="0">
                <a:solidFill>
                  <a:srgbClr val="000000"/>
                </a:solidFill>
                <a:effectLst/>
              </a:rPr>
              <a:t>ing the type of patient outcomes after a specific intervention. The possible outcomes could be:</a:t>
            </a:r>
          </a:p>
          <a:p>
            <a:pPr marL="457182" lvl="1" indent="0">
              <a:buNone/>
            </a:pPr>
            <a:r>
              <a:rPr lang="en-GB" sz="1800" dirty="0"/>
              <a:t>P(Full Recovery)=0.5</a:t>
            </a:r>
          </a:p>
          <a:p>
            <a:pPr marL="457182" lvl="1" indent="0">
              <a:buNone/>
            </a:pPr>
            <a:r>
              <a:rPr lang="en-GB" sz="1800" dirty="0"/>
              <a:t>P(Partial Recovery)=0.3</a:t>
            </a:r>
          </a:p>
          <a:p>
            <a:pPr marL="457182" lvl="1" indent="0">
              <a:buNone/>
            </a:pPr>
            <a:r>
              <a:rPr lang="en-GB" sz="1800" dirty="0"/>
              <a:t>P(No Improvement)=0.15</a:t>
            </a:r>
          </a:p>
          <a:p>
            <a:pPr marL="457182" lvl="1" indent="0">
              <a:buNone/>
            </a:pPr>
            <a:r>
              <a:rPr lang="en-GB" sz="1800" dirty="0"/>
              <a:t>P(Adverse Reaction)=0.05</a:t>
            </a:r>
          </a:p>
        </p:txBody>
      </p:sp>
      <p:sp>
        <p:nvSpPr>
          <p:cNvPr id="4" name="Slide Number Placeholder 3">
            <a:extLst>
              <a:ext uri="{FF2B5EF4-FFF2-40B4-BE49-F238E27FC236}">
                <a16:creationId xmlns:a16="http://schemas.microsoft.com/office/drawing/2014/main" id="{371B8EC1-1275-14F5-23FD-0038E6E083C8}"/>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A math equations with black text&#10;&#10;Description automatically generated with medium confidence">
            <a:extLst>
              <a:ext uri="{FF2B5EF4-FFF2-40B4-BE49-F238E27FC236}">
                <a16:creationId xmlns:a16="http://schemas.microsoft.com/office/drawing/2014/main" id="{0BD02E88-A242-9149-D4BC-154C7DB1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654" y="2353526"/>
            <a:ext cx="4661892" cy="1382423"/>
          </a:xfrm>
          <a:prstGeom prst="rect">
            <a:avLst/>
          </a:prstGeom>
        </p:spPr>
      </p:pic>
      <p:pic>
        <p:nvPicPr>
          <p:cNvPr id="7" name="Picture 6" descr="Text, letter&#10;&#10;Description automatically generated">
            <a:extLst>
              <a:ext uri="{FF2B5EF4-FFF2-40B4-BE49-F238E27FC236}">
                <a16:creationId xmlns:a16="http://schemas.microsoft.com/office/drawing/2014/main" id="{A0B2DF74-6112-8599-A858-4F3EDA07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3888349"/>
            <a:ext cx="3498827" cy="1291998"/>
          </a:xfrm>
          <a:prstGeom prst="rect">
            <a:avLst/>
          </a:prstGeom>
        </p:spPr>
      </p:pic>
    </p:spTree>
    <p:extLst>
      <p:ext uri="{BB962C8B-B14F-4D97-AF65-F5344CB8AC3E}">
        <p14:creationId xmlns:p14="http://schemas.microsoft.com/office/powerpoint/2010/main" val="2909918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Gaussian or normal distribution is the most widely used in statistics and machine learning.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40" y="2747010"/>
            <a:ext cx="4998720" cy="1005840"/>
          </a:xfrm>
          <a:prstGeom prst="rect">
            <a:avLst/>
          </a:prstGeom>
        </p:spPr>
      </p:pic>
    </p:spTree>
    <p:extLst>
      <p:ext uri="{BB962C8B-B14F-4D97-AF65-F5344CB8AC3E}">
        <p14:creationId xmlns:p14="http://schemas.microsoft.com/office/powerpoint/2010/main" val="4160415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t>The standard normal distribution</a:t>
            </a:r>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1116013"/>
            <a:ext cx="7650480" cy="475488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1158240" y="6444478"/>
            <a:ext cx="5812810" cy="246221"/>
          </a:xfrm>
          <a:prstGeom prst="rect">
            <a:avLst/>
          </a:prstGeom>
          <a:noFill/>
        </p:spPr>
        <p:txBody>
          <a:bodyPr wrap="none" rtlCol="0">
            <a:spAutoFit/>
          </a:bodyPr>
          <a:lstStyle/>
          <a:p>
            <a:r>
              <a:rPr lang="en-GB" sz="1000" dirty="0">
                <a:latin typeface="Gill Sans MT" panose="020B0502020104020203" pitchFamily="34" charset="77"/>
              </a:rPr>
              <a:t>Source: Goodfellow </a:t>
            </a:r>
            <a:r>
              <a:rPr lang="en-GB" sz="1000" i="1" dirty="0">
                <a:latin typeface="Gill Sans MT" panose="020B0502020104020203" pitchFamily="34" charset="77"/>
              </a:rPr>
              <a:t>et al</a:t>
            </a:r>
            <a:r>
              <a:rPr lang="en-GB" sz="1000" dirty="0">
                <a:latin typeface="Gill Sans MT" panose="020B0502020104020203" pitchFamily="34" charset="77"/>
              </a:rPr>
              <a:t>., Deep Learning, MIT Press, https://</a:t>
            </a:r>
            <a:r>
              <a:rPr lang="en-GB" sz="1000" dirty="0" err="1">
                <a:latin typeface="Gill Sans MT" panose="020B0502020104020203" pitchFamily="34" charset="77"/>
              </a:rPr>
              <a:t>www.deeplearningbook.org</a:t>
            </a:r>
            <a:r>
              <a:rPr lang="en-GB" sz="1000" dirty="0">
                <a:latin typeface="Gill Sans MT" panose="020B0502020104020203" pitchFamily="34" charset="77"/>
              </a:rPr>
              <a:t>/contents/</a:t>
            </a:r>
            <a:r>
              <a:rPr lang="en-GB" sz="1000" dirty="0" err="1">
                <a:latin typeface="Gill Sans MT" panose="020B0502020104020203" pitchFamily="34" charset="77"/>
              </a:rPr>
              <a:t>prob.html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275539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 y="1548922"/>
            <a:ext cx="5119291" cy="4362212"/>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458" y="1464893"/>
            <a:ext cx="5206067" cy="3928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1075165" y="6444478"/>
            <a:ext cx="4752528"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commons.wikimedia.org</a:t>
            </a:r>
            <a:r>
              <a:rPr lang="en-GB" sz="1000" dirty="0">
                <a:latin typeface="Gill Sans MT" panose="020B0502020104020203" pitchFamily="34" charset="77"/>
              </a:rPr>
              <a:t>/wiki/</a:t>
            </a:r>
            <a:r>
              <a:rPr lang="en-GB" sz="1000" dirty="0" err="1">
                <a:latin typeface="Gill Sans MT" panose="020B0502020104020203" pitchFamily="34" charset="77"/>
              </a:rPr>
              <a:t>File:MultivariateNormal.png</a:t>
            </a:r>
            <a:endParaRPr lang="en-GB" sz="1000" dirty="0">
              <a:latin typeface="Gill Sans MT" panose="020B0502020104020203" pitchFamily="34" charset="77"/>
            </a:endParaRPr>
          </a:p>
        </p:txBody>
      </p:sp>
    </p:spTree>
    <p:extLst>
      <p:ext uri="{BB962C8B-B14F-4D97-AF65-F5344CB8AC3E}">
        <p14:creationId xmlns:p14="http://schemas.microsoft.com/office/powerpoint/2010/main" val="426652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about an unlikely event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extreme cases,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buNone/>
                </a:pPr>
                <a:r>
                  <a:rPr lang="en-GB" b="0" i="0" u="none" strike="noStrike" dirty="0">
                    <a:solidFill>
                      <a:srgbClr val="000000"/>
                    </a:solidFill>
                    <a:effectLst/>
                  </a:rPr>
                  <a:t> of an event x = x is defined as:</a:t>
                </a: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2146958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5A2A-8076-0AA6-EECC-B9690BD2E664}"/>
              </a:ext>
            </a:extLst>
          </p:cNvPr>
          <p:cNvSpPr>
            <a:spLocks noGrp="1"/>
          </p:cNvSpPr>
          <p:nvPr>
            <p:ph type="title"/>
          </p:nvPr>
        </p:nvSpPr>
        <p:spPr/>
        <p:txBody>
          <a:bodyPr/>
          <a:lstStyle/>
          <a:p>
            <a:r>
              <a:rPr lang="en-GB" dirty="0"/>
              <a:t>𝐼(𝑥)= − log 𝑝(𝑥) </a:t>
            </a:r>
          </a:p>
        </p:txBody>
      </p:sp>
      <p:sp>
        <p:nvSpPr>
          <p:cNvPr id="3" name="Slide Number Placeholder 2">
            <a:extLst>
              <a:ext uri="{FF2B5EF4-FFF2-40B4-BE49-F238E27FC236}">
                <a16:creationId xmlns:a16="http://schemas.microsoft.com/office/drawing/2014/main" id="{D8BC3016-8FF0-3F3B-D832-9BED90904A56}"/>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4" name="Picture 3">
            <a:extLst>
              <a:ext uri="{FF2B5EF4-FFF2-40B4-BE49-F238E27FC236}">
                <a16:creationId xmlns:a16="http://schemas.microsoft.com/office/drawing/2014/main" id="{42B75D3E-A465-D9AD-A954-2210A10882C4}"/>
              </a:ext>
            </a:extLst>
          </p:cNvPr>
          <p:cNvPicPr>
            <a:picLocks noChangeAspect="1"/>
          </p:cNvPicPr>
          <p:nvPr/>
        </p:nvPicPr>
        <p:blipFill>
          <a:blip r:embed="rId2"/>
          <a:stretch>
            <a:fillRect/>
          </a:stretch>
        </p:blipFill>
        <p:spPr>
          <a:xfrm>
            <a:off x="1155426" y="1787218"/>
            <a:ext cx="5912748" cy="3024336"/>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97789A8-966F-B97D-3F27-53A97923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735" y="2004417"/>
            <a:ext cx="3926438" cy="2461498"/>
          </a:xfrm>
          <a:prstGeom prst="rect">
            <a:avLst/>
          </a:prstGeom>
        </p:spPr>
      </p:pic>
    </p:spTree>
    <p:extLst>
      <p:ext uri="{BB962C8B-B14F-4D97-AF65-F5344CB8AC3E}">
        <p14:creationId xmlns:p14="http://schemas.microsoft.com/office/powerpoint/2010/main" val="2702796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3914835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a:p>
            <a:r>
              <a:rPr lang="en-GB" dirty="0"/>
              <a:t>Note: log</a:t>
            </a:r>
            <a:r>
              <a:rPr lang="en-GB" baseline="-25000" dirty="0"/>
              <a:t>2</a:t>
            </a:r>
            <a:r>
              <a:rPr lang="en-GB" dirty="0"/>
              <a:t>(1/2) = -1</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2011944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e>
                    </m:d>
                    <m:r>
                      <a:rPr lang="en-GB" i="1" dirty="0" smtClean="0">
                        <a:latin typeface="Cambria Math" panose="02040503050406030204" pitchFamily="18" charset="0"/>
                      </a:rPr>
                      <m:t>=0.7</m:t>
                    </m:r>
                  </m:oMath>
                </a14:m>
                <a:endParaRPr lang="en-GB" i="1" dirty="0">
                  <a:latin typeface="Cambria Math" panose="02040503050406030204" pitchFamily="18" charset="0"/>
                </a:endParaRPr>
              </a:p>
              <a:p>
                <a:r>
                  <a:rPr lang="en-GB" sz="1920" dirty="0"/>
                  <a:t>Note: Log</a:t>
                </a:r>
                <a:r>
                  <a:rPr lang="en-GB" sz="1920" baseline="-25000" dirty="0"/>
                  <a:t>2</a:t>
                </a:r>
                <a:r>
                  <a:rPr lang="en-GB" sz="1920" dirty="0"/>
                  <a:t>(0.7) = -0.515; Log</a:t>
                </a:r>
                <a:r>
                  <a:rPr lang="en-GB" sz="1920" baseline="-25000" dirty="0"/>
                  <a:t>2</a:t>
                </a:r>
                <a:r>
                  <a:rPr lang="en-GB" sz="1920" dirty="0"/>
                  <a:t>(0.3) = -1.737</a:t>
                </a:r>
              </a:p>
              <a:p>
                <a:endParaRPr lang="en-GB" dirty="0"/>
              </a:p>
            </p:txBody>
          </p:sp>
        </mc:Choice>
        <mc:Fallback xmlns="">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codon in the given position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D3225EED-C747-7CD1-2418-6EBC178DA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132856"/>
            <a:ext cx="2160240" cy="3919986"/>
          </a:xfrm>
          <a:prstGeom prst="rect">
            <a:avLst/>
          </a:prstGeom>
        </p:spPr>
      </p:pic>
    </p:spTree>
    <p:extLst>
      <p:ext uri="{BB962C8B-B14F-4D97-AF65-F5344CB8AC3E}">
        <p14:creationId xmlns:p14="http://schemas.microsoft.com/office/powerpoint/2010/main" val="2528707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2726025" y="2824133"/>
            <a:ext cx="518458" cy="51845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6182409" y="2824133"/>
            <a:ext cx="518458" cy="5184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4713446" y="1095941"/>
            <a:ext cx="15240" cy="3456384"/>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4713446" y="1614398"/>
            <a:ext cx="15240" cy="3456384"/>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6624941" y="3083362"/>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2726026" y="2900059"/>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5EB14390-C10E-31BA-D18A-9CDD72BA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268759"/>
            <a:ext cx="2448272" cy="4442651"/>
          </a:xfrm>
          <a:prstGeom prst="rect">
            <a:avLst/>
          </a:prstGeom>
        </p:spPr>
      </p:pic>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1524666" y="1693396"/>
            <a:ext cx="9142668" cy="3471209"/>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9753600" y="2448794"/>
            <a:ext cx="1462600" cy="2600178"/>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1186572" y="1294543"/>
            <a:ext cx="8096560" cy="248513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1158239" y="3926946"/>
            <a:ext cx="8124892" cy="2680027"/>
          </a:xfrm>
          <a:prstGeom prst="rect">
            <a:avLst/>
          </a:prstGeom>
        </p:spPr>
      </p:pic>
    </p:spTree>
    <p:extLst>
      <p:ext uri="{BB962C8B-B14F-4D97-AF65-F5344CB8AC3E}">
        <p14:creationId xmlns:p14="http://schemas.microsoft.com/office/powerpoint/2010/main" val="1486947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1429882" y="1960038"/>
            <a:ext cx="9105900" cy="3957284"/>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see:  https://</a:t>
            </a:r>
            <a:r>
              <a:rPr lang="en-GB" sz="1000" dirty="0" err="1">
                <a:latin typeface="Gill Sans MT" panose="020B0502020104020203" pitchFamily="34" charset="77"/>
              </a:rPr>
              <a:t>arxiv.org</a:t>
            </a:r>
            <a:r>
              <a:rPr lang="en-GB" sz="1000" dirty="0">
                <a:latin typeface="Gill Sans MT" panose="020B0502020104020203" pitchFamily="34" charset="77"/>
              </a:rPr>
              <a:t>/abs/2210.01736</a:t>
            </a:r>
          </a:p>
        </p:txBody>
      </p:sp>
    </p:spTree>
    <p:extLst>
      <p:ext uri="{BB962C8B-B14F-4D97-AF65-F5344CB8AC3E}">
        <p14:creationId xmlns:p14="http://schemas.microsoft.com/office/powerpoint/2010/main" val="1948982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1343472" y="1527989"/>
            <a:ext cx="9299320" cy="4147661"/>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see:  Y. Huang </a:t>
            </a:r>
            <a:r>
              <a:rPr lang="en-GB" sz="1000" i="1" dirty="0">
                <a:latin typeface="Gill Sans MT" panose="020B0502020104020203" pitchFamily="34" charset="77"/>
              </a:rPr>
              <a:t>et al</a:t>
            </a:r>
            <a:r>
              <a:rPr lang="en-GB" sz="1000" dirty="0">
                <a:latin typeface="Gill Sans MT" panose="020B0502020104020203" pitchFamily="34" charset="77"/>
              </a:rPr>
              <a:t>., https://</a:t>
            </a:r>
            <a:r>
              <a:rPr lang="en-GB" sz="1000" dirty="0" err="1">
                <a:latin typeface="Gill Sans MT" panose="020B0502020104020203" pitchFamily="34" charset="77"/>
              </a:rPr>
              <a:t>arxiv.org</a:t>
            </a:r>
            <a:r>
              <a:rPr lang="en-GB" sz="1000" dirty="0">
                <a:latin typeface="Gill Sans MT" panose="020B0502020104020203" pitchFamily="34" charset="77"/>
              </a:rPr>
              <a:t>/abs/2210.01736</a:t>
            </a:r>
          </a:p>
        </p:txBody>
      </p:sp>
    </p:spTree>
    <p:extLst>
      <p:ext uri="{BB962C8B-B14F-4D97-AF65-F5344CB8AC3E}">
        <p14:creationId xmlns:p14="http://schemas.microsoft.com/office/powerpoint/2010/main" val="4287164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1158240" y="1268414"/>
            <a:ext cx="4160074" cy="4968875"/>
          </a:xfrm>
        </p:spPr>
        <p:txBody>
          <a:bodyPr/>
          <a:lstStyle/>
          <a:p>
            <a:r>
              <a:rPr lang="en-GB" dirty="0"/>
              <a:t>Let’s assume we build a Markov chain and then measure the entropy in the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5750362" y="1873628"/>
            <a:ext cx="5184576" cy="3957284"/>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a risk of overfitting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57</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content for the slides in this lecture is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pPr algn="l"/>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are under the age of 65. This is called early- or young-onset Alzheimer's disease.</a:t>
                </a:r>
              </a:p>
              <a:p>
                <a:endParaRPr lang="en-GB" dirty="0"/>
              </a:p>
            </p:txBody>
          </p:sp>
        </mc:Choice>
        <mc:Fallback xmlns="">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1257063" y="6446694"/>
            <a:ext cx="4092787" cy="258532"/>
          </a:xfrm>
          <a:prstGeom prst="rect">
            <a:avLst/>
          </a:prstGeom>
          <a:noFill/>
        </p:spPr>
        <p:txBody>
          <a:bodyPr wrap="none" rtlCol="0">
            <a:spAutoFit/>
          </a:bodyPr>
          <a:lstStyle/>
          <a:p>
            <a:r>
              <a:rPr lang="en-GB" sz="1080" dirty="0">
                <a:latin typeface="Gill Sans MT" panose="020B0502020104020203" pitchFamily="34" charset="77"/>
              </a:rPr>
              <a:t>Data source: NHS, https://</a:t>
            </a:r>
            <a:r>
              <a:rPr lang="en-GB" sz="1080" dirty="0" err="1">
                <a:latin typeface="Gill Sans MT" panose="020B0502020104020203" pitchFamily="34" charset="77"/>
              </a:rPr>
              <a:t>www.nhs.uk</a:t>
            </a:r>
            <a:r>
              <a:rPr lang="en-GB" sz="1080" dirty="0">
                <a:latin typeface="Gill Sans MT" panose="020B0502020104020203" pitchFamily="34" charset="77"/>
              </a:rPr>
              <a:t>/conditions/</a:t>
            </a:r>
            <a:r>
              <a:rPr lang="en-GB" sz="1080" dirty="0" err="1">
                <a:latin typeface="Gill Sans MT" panose="020B0502020104020203" pitchFamily="34" charset="77"/>
              </a:rPr>
              <a:t>alzheimers</a:t>
            </a:r>
            <a:r>
              <a:rPr lang="en-GB" sz="108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has a ﬁnite or countably inﬁnite number of states.</a:t>
            </a:r>
          </a:p>
          <a:p>
            <a:pPr algn="l"/>
            <a:r>
              <a:rPr lang="en-GB" b="0" i="0" u="none" strike="noStrike" dirty="0">
                <a:solidFill>
                  <a:srgbClr val="000000"/>
                </a:solidFill>
                <a:effectLst/>
              </a:rPr>
              <a:t>Note that these states are not necessarily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describes how likely a random variable or set of random variables is to take on each of its possible states. </a:t>
            </a:r>
          </a:p>
          <a:p>
            <a:pPr algn="l"/>
            <a:r>
              <a:rPr lang="en-GB" b="0" i="0" u="none" strike="noStrike" dirty="0">
                <a:solidFill>
                  <a:srgbClr val="000000"/>
                </a:solidFill>
                <a:effectLst/>
              </a:rPr>
              <a:t>How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disease,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disease.</a:t>
                </a:r>
              </a:p>
              <a:p>
                <a:endParaRPr lang="en-US" dirty="0"/>
              </a:p>
            </p:txBody>
          </p:sp>
        </mc:Choice>
        <mc:Fallback xmlns="">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39371</TotalTime>
  <Words>2818</Words>
  <Application>Microsoft Macintosh PowerPoint</Application>
  <PresentationFormat>Widescreen</PresentationFormat>
  <Paragraphs>319</Paragraphs>
  <Slides>59</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59</vt:i4>
      </vt:variant>
      <vt:variant>
        <vt:lpstr>Custom Shows</vt:lpstr>
      </vt:variant>
      <vt:variant>
        <vt:i4>1</vt:i4>
      </vt:variant>
    </vt:vector>
  </HeadingPairs>
  <TitlesOfParts>
    <vt:vector size="72" baseType="lpstr">
      <vt:lpstr>ＭＳ Ｐゴシック</vt:lpstr>
      <vt:lpstr>-webkit-standard</vt:lpstr>
      <vt:lpstr>Arial</vt:lpstr>
      <vt:lpstr>Arial</vt:lpstr>
      <vt:lpstr>Calibri</vt:lpstr>
      <vt:lpstr>Cambria Math</vt:lpstr>
      <vt:lpstr>Gill Sans MT</vt:lpstr>
      <vt:lpstr>Helvetica</vt:lpstr>
      <vt:lpstr>Helvetica Neue</vt:lpstr>
      <vt:lpstr>Open Sans</vt:lpstr>
      <vt:lpstr>Verdana</vt: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PMF, PDF, CDF</vt:lpstr>
      <vt:lpstr>Binomial distribution</vt:lpstr>
      <vt:lpstr>Binomial distribution</vt:lpstr>
      <vt:lpstr>The multinomial and multinoulli distributions*</vt:lpstr>
      <vt:lpstr>Example*</vt:lpstr>
      <vt:lpstr>Gaussian (normal) distribution</vt:lpstr>
      <vt:lpstr>The standard normal distribution</vt:lpstr>
      <vt:lpstr>Multivariate Gaussian</vt:lpstr>
      <vt:lpstr>Information Theory</vt:lpstr>
      <vt:lpstr>Information Theory</vt:lpstr>
      <vt:lpstr>𝐼(𝑥)= − log 𝑝(𝑥) </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247</cp:revision>
  <cp:lastPrinted>2018-10-01T18:07:26Z</cp:lastPrinted>
  <dcterms:created xsi:type="dcterms:W3CDTF">2015-10-05T13:27:19Z</dcterms:created>
  <dcterms:modified xsi:type="dcterms:W3CDTF">2024-12-28T11:58:52Z</dcterms:modified>
  <cp:category/>
</cp:coreProperties>
</file>